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906000" cy="6858000" type="A4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pos="3120">
          <p15:clr>
            <a:srgbClr val="A4A3A4"/>
          </p15:clr>
        </p15:guide>
        <p15:guide id="2" pos="172">
          <p15:clr>
            <a:srgbClr val="A4A3A4"/>
          </p15:clr>
        </p15:guide>
        <p15:guide id="3" pos="6068">
          <p15:clr>
            <a:srgbClr val="A4A3A4"/>
          </p15:clr>
        </p15:guide>
        <p15:guide id="4" orient="horz" pos="119">
          <p15:clr>
            <a:srgbClr val="A4A3A4"/>
          </p15:clr>
        </p15:guide>
        <p15:guide id="5" orient="horz" pos="2160">
          <p15:clr>
            <a:srgbClr val="A4A3A4"/>
          </p15:clr>
        </p15:guide>
        <p15:guide id="6" orient="horz" pos="4088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2" roundtripDataSignature="AMtx7mggNQ/yQECVN271anCq6S6BmSffK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A0BD518-3BF2-4FA3-AB15-343FC1F98C9C}">
  <a:tblStyle styleId="{9A0BD518-3BF2-4FA3-AB15-343FC1F98C9C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6E6E6"/>
          </a:solidFill>
        </a:fill>
      </a:tcStyle>
    </a:wholeTbl>
    <a:band1H>
      <a:tcTxStyle b="off" i="off"/>
      <a:tcStyle>
        <a:tcBdr/>
        <a:fill>
          <a:solidFill>
            <a:srgbClr val="CACACA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CACACA"/>
          </a:solidFill>
        </a:fill>
      </a:tcStyle>
    </a:band1V>
    <a:band2V>
      <a:tcTxStyle b="off" i="off"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dk1"/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dk1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67" autoAdjust="0"/>
    <p:restoredTop sz="94660"/>
  </p:normalViewPr>
  <p:slideViewPr>
    <p:cSldViewPr snapToGrid="0">
      <p:cViewPr varScale="1">
        <p:scale>
          <a:sx n="89" d="100"/>
          <a:sy n="89" d="100"/>
        </p:scale>
        <p:origin x="96" y="1524"/>
      </p:cViewPr>
      <p:guideLst>
        <p:guide pos="3120"/>
        <p:guide pos="172"/>
        <p:guide pos="6068"/>
        <p:guide orient="horz" pos="119"/>
        <p:guide orient="horz" pos="2160"/>
        <p:guide orient="horz" pos="408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4" Type="http://schemas.openxmlformats.org/officeDocument/2006/relationships/slide" Target="slides/slide3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2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3" name="Google Shape;3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8" name="Google Shape;38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48" name="Google Shape;48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빈 화면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사용자 지정 레이아웃">
  <p:cSld name="1_사용자 지정 레이아웃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13"/>
          <p:cNvSpPr>
            <a:spLocks noGrp="1"/>
          </p:cNvSpPr>
          <p:nvPr>
            <p:ph type="pic" idx="2"/>
          </p:nvPr>
        </p:nvSpPr>
        <p:spPr>
          <a:xfrm>
            <a:off x="273048" y="923923"/>
            <a:ext cx="4584699" cy="3415787"/>
          </a:xfrm>
          <a:prstGeom prst="rect">
            <a:avLst/>
          </a:prstGeom>
          <a:noFill/>
          <a:ln>
            <a:noFill/>
          </a:ln>
        </p:spPr>
      </p:sp>
      <p:sp>
        <p:nvSpPr>
          <p:cNvPr id="14" name="Google Shape;14;p13"/>
          <p:cNvSpPr>
            <a:spLocks noGrp="1"/>
          </p:cNvSpPr>
          <p:nvPr>
            <p:ph type="pic" idx="3"/>
          </p:nvPr>
        </p:nvSpPr>
        <p:spPr>
          <a:xfrm>
            <a:off x="5048251" y="923923"/>
            <a:ext cx="4584699" cy="3415787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사용자 지정 레이아웃">
  <p:cSld name="사용자 지정 레이아웃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4"/>
          <p:cNvSpPr/>
          <p:nvPr/>
        </p:nvSpPr>
        <p:spPr>
          <a:xfrm>
            <a:off x="273050" y="188913"/>
            <a:ext cx="9359900" cy="6480174"/>
          </a:xfrm>
          <a:prstGeom prst="rect">
            <a:avLst/>
          </a:prstGeom>
          <a:noFill/>
          <a:ln w="9525" cap="flat" cmpd="sng">
            <a:solidFill>
              <a:srgbClr val="0C0C0C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ko-KR" sz="2800" b="1" i="0" u="none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신청서 작성 안내</a:t>
            </a:r>
            <a:endParaRPr sz="2800" b="1" i="0" u="none" strike="noStrike" cap="none">
              <a:solidFill>
                <a:srgbClr val="0C0C0C"/>
              </a:solidFill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C0C0C"/>
              </a:solidFill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C0C0C"/>
              </a:solidFill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1714500" marR="0" lvl="3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Calibri"/>
              <a:buAutoNum type="arabicPeriod"/>
            </a:pPr>
            <a:r>
              <a:rPr lang="ko-KR" sz="1800" b="1" i="0" u="sng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신청서 작성 가이드</a:t>
            </a:r>
            <a:r>
              <a:rPr lang="ko-KR" sz="1800" b="0" i="0" u="none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(3p.)에 맞추어 작성합니다.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0" marR="0" lvl="3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Calibri"/>
              <a:buAutoNum type="arabicPeriod"/>
            </a:pPr>
            <a:r>
              <a:rPr lang="ko-KR" sz="1800" b="1" i="0" u="sng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신청서 틀(레이아웃)</a:t>
            </a:r>
            <a:r>
              <a:rPr lang="ko-KR" sz="1800" b="0" i="0" u="none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을 임의 수정하지 않고 작성합니다.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0" marR="0" lvl="3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Calibri"/>
              <a:buAutoNum type="arabicPeriod"/>
            </a:pPr>
            <a:r>
              <a:rPr lang="ko-KR" sz="1800" b="0" i="0" u="none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폰트는 </a:t>
            </a:r>
            <a:r>
              <a:rPr lang="ko-KR" sz="1800" b="1" i="0" u="sng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맑은고딕</a:t>
            </a:r>
            <a:r>
              <a:rPr lang="ko-KR" sz="1800" b="0" i="0" u="none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으로 작성합니다. (변경 금지)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0" marR="0" lvl="3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Calibri"/>
              <a:buAutoNum type="arabicPeriod"/>
            </a:pPr>
            <a:r>
              <a:rPr lang="ko-KR" sz="1800" b="0" i="0" u="none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상품 사진은 구획되어 있는 영역에 맞추어 삽입해주세요.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0" marR="0" lvl="3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Calibri"/>
              <a:buAutoNum type="arabicPeriod"/>
            </a:pPr>
            <a:r>
              <a:rPr lang="ko-KR" sz="1800" b="0" i="0" u="none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기타 제출 서류와 함께 </a:t>
            </a:r>
            <a:r>
              <a:rPr lang="ko-KR" sz="1800" b="1" i="0" u="sng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PPT 원본 파일</a:t>
            </a:r>
            <a:r>
              <a:rPr lang="ko-KR" sz="1800" b="0" i="0" u="none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로 제출해주세요.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0" marR="0" lvl="3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Calibri"/>
              <a:buAutoNum type="arabicPeriod"/>
            </a:pPr>
            <a:r>
              <a:rPr lang="ko-KR" sz="1800" b="0" i="0" u="none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양식에 어긋나는 서류 제출 시 심사에 제한이 있을 수 있습니다.</a:t>
            </a:r>
            <a:endParaRPr sz="1800" b="0" i="0" u="none" strike="noStrike" cap="none">
              <a:solidFill>
                <a:srgbClr val="0C0C0C"/>
              </a:solidFill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C0C0C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사용자 지정 레이아웃">
  <p:cSld name="3_사용자 지정 레이아웃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5"/>
          <p:cNvSpPr/>
          <p:nvPr/>
        </p:nvSpPr>
        <p:spPr>
          <a:xfrm>
            <a:off x="273050" y="188912"/>
            <a:ext cx="9359901" cy="540000"/>
          </a:xfrm>
          <a:prstGeom prst="rect">
            <a:avLst/>
          </a:prstGeom>
          <a:solidFill>
            <a:srgbClr val="0C0C0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ko-KR" sz="1600" b="1" i="0" u="none" strike="noStrike" cap="none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rPr>
              <a:t>출품신청서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" name="Google Shape;19;p15"/>
          <p:cNvSpPr/>
          <p:nvPr/>
        </p:nvSpPr>
        <p:spPr>
          <a:xfrm>
            <a:off x="273049" y="957890"/>
            <a:ext cx="1537600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sz="1400" b="1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3. 출품작 리스트</a:t>
            </a:r>
            <a:endParaRPr sz="1400" b="1" i="0" u="none" strike="noStrike" cap="none">
              <a:solidFill>
                <a:schemeClr val="dk1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9"/>
          <p:cNvSpPr txBox="1"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9"/>
          <p:cNvSpPr txBox="1"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9"/>
          <p:cNvSpPr txBox="1">
            <a:spLocks noGrp="1"/>
          </p:cNvSpPr>
          <p:nvPr>
            <p:ph type="dt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9"/>
          <p:cNvSpPr txBox="1">
            <a:spLocks noGrp="1"/>
          </p:cNvSpPr>
          <p:nvPr>
            <p:ph type="ft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9"/>
          <p:cNvSpPr txBox="1">
            <a:spLocks noGrp="1"/>
          </p:cNvSpPr>
          <p:nvPr>
            <p:ph type="sldNum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-KR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6"/>
          <p:cNvSpPr/>
          <p:nvPr/>
        </p:nvSpPr>
        <p:spPr>
          <a:xfrm>
            <a:off x="752015" y="889720"/>
            <a:ext cx="5301020" cy="1798983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" name="Google Shape;25;p16"/>
          <p:cNvSpPr/>
          <p:nvPr/>
        </p:nvSpPr>
        <p:spPr>
          <a:xfrm>
            <a:off x="996416" y="1435288"/>
            <a:ext cx="4812217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sz="2000" b="1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‘</a:t>
            </a:r>
            <a:r>
              <a:rPr lang="ko-KR" altLang="en-US" sz="2000" b="1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오늘한지</a:t>
            </a:r>
            <a:r>
              <a:rPr lang="en-US" altLang="ko-KR" sz="2000" b="1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‘ </a:t>
            </a:r>
            <a:r>
              <a:rPr lang="ko-KR" altLang="en-US" sz="2000" b="1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창작공모전</a:t>
            </a:r>
            <a:endParaRPr lang="ko-KR" altLang="en-US" sz="2000" b="1" i="0" u="none" strike="noStrike" cap="none" dirty="0">
              <a:solidFill>
                <a:srgbClr val="0C0C0C"/>
              </a:solidFill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2000" b="1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출품작 설명서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sz="2000" b="1" i="0" u="none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(</a:t>
            </a:r>
            <a:r>
              <a:rPr lang="ko-KR" altLang="en-US" sz="2000" b="1" dirty="0" err="1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작품</a:t>
            </a:r>
            <a:r>
              <a:rPr lang="ko-KR" altLang="en-US" sz="2000" b="1" i="0" u="none" strike="noStrike" cap="none" dirty="0" err="1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군</a:t>
            </a:r>
            <a:r>
              <a:rPr lang="en-US" altLang="ko-KR" sz="2000" b="1" i="0" u="none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)</a:t>
            </a:r>
            <a:endParaRPr lang="ko-KR" altLang="en-US" sz="2000" b="1" i="0" u="none" strike="noStrike" cap="none" dirty="0">
              <a:solidFill>
                <a:srgbClr val="0C0C0C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27" name="Google Shape;27;p16"/>
          <p:cNvSpPr/>
          <p:nvPr/>
        </p:nvSpPr>
        <p:spPr>
          <a:xfrm>
            <a:off x="5748281" y="4621696"/>
            <a:ext cx="3203412" cy="715618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-KR" sz="1400" b="1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altLang="ko-KR" sz="1400" b="1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     </a:t>
            </a:r>
            <a:r>
              <a:rPr lang="ko-KR" sz="1400" b="1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주최측 기입(공란)</a:t>
            </a:r>
            <a:endParaRPr sz="1400" b="1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16"/>
          <p:cNvSpPr/>
          <p:nvPr/>
        </p:nvSpPr>
        <p:spPr>
          <a:xfrm>
            <a:off x="5748281" y="4641574"/>
            <a:ext cx="894521" cy="337931"/>
          </a:xfrm>
          <a:prstGeom prst="rect">
            <a:avLst/>
          </a:prstGeom>
          <a:solidFill>
            <a:schemeClr val="dk1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-KR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접수번호</a:t>
            </a:r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Google Shape;29;p16"/>
          <p:cNvSpPr/>
          <p:nvPr/>
        </p:nvSpPr>
        <p:spPr>
          <a:xfrm>
            <a:off x="5748281" y="5440018"/>
            <a:ext cx="3203412" cy="715618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Google Shape;30;p16"/>
          <p:cNvSpPr/>
          <p:nvPr/>
        </p:nvSpPr>
        <p:spPr>
          <a:xfrm>
            <a:off x="5748281" y="5459896"/>
            <a:ext cx="894521" cy="337931"/>
          </a:xfrm>
          <a:prstGeom prst="rect">
            <a:avLst/>
          </a:prstGeom>
          <a:solidFill>
            <a:schemeClr val="dk1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-KR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신청자명</a:t>
            </a:r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2"/>
          <p:cNvSpPr/>
          <p:nvPr/>
        </p:nvSpPr>
        <p:spPr>
          <a:xfrm>
            <a:off x="273050" y="188913"/>
            <a:ext cx="9359900" cy="6480174"/>
          </a:xfrm>
          <a:prstGeom prst="rect">
            <a:avLst/>
          </a:prstGeom>
          <a:noFill/>
          <a:ln w="9525" cap="flat" cmpd="sng">
            <a:solidFill>
              <a:srgbClr val="0C0C0C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ko-KR" altLang="en-US" sz="2800" b="1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출품작 설명서</a:t>
            </a:r>
            <a:r>
              <a:rPr lang="en-US" altLang="ko-KR" sz="2800" b="1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(</a:t>
            </a:r>
            <a:r>
              <a:rPr lang="ko-KR" altLang="en-US" sz="2800" b="1" dirty="0" err="1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작품군</a:t>
            </a:r>
            <a:r>
              <a:rPr lang="en-US" altLang="ko-KR" sz="2800" b="1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)</a:t>
            </a:r>
            <a:r>
              <a:rPr lang="ko-KR" altLang="en-US" sz="2800" b="1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ko-KR" altLang="en-US" sz="2800" b="1" i="0" u="none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작성 안내</a:t>
            </a:r>
            <a:endParaRPr lang="ko-KR" altLang="en-US" sz="2800" b="1" i="0" u="none" strike="noStrike" cap="none" dirty="0">
              <a:solidFill>
                <a:srgbClr val="FF0000"/>
              </a:solidFill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lang="ko-KR" altLang="en-US" sz="1800" b="0" i="0" u="none" strike="noStrike" cap="none" dirty="0">
              <a:solidFill>
                <a:srgbClr val="0C0C0C"/>
              </a:solidFill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lang="ko-KR" altLang="en-US" sz="1800" b="0" i="0" u="none" strike="noStrike" cap="none" dirty="0">
              <a:solidFill>
                <a:srgbClr val="0C0C0C"/>
              </a:solidFill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1714500" marR="0" lvl="3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Calibri"/>
              <a:buAutoNum type="arabicPeriod"/>
            </a:pPr>
            <a:r>
              <a:rPr lang="ko-KR" altLang="en-US" b="1" u="sng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출품작 설명서</a:t>
            </a:r>
            <a:r>
              <a:rPr lang="ko-KR" altLang="en-US" sz="1400" b="1" i="0" u="sng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는 추후 심사자료로 사용됩니다</a:t>
            </a:r>
            <a:r>
              <a:rPr lang="en-US" altLang="ko-KR" sz="1400" b="1" i="0" u="sng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.</a:t>
            </a:r>
            <a:endParaRPr lang="ko-KR" altLang="en-US" sz="1400" b="0" i="0" u="none" strike="noStrike" cap="none" dirty="0">
              <a:solidFill>
                <a:srgbClr val="0C0C0C"/>
              </a:solidFill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1714500" marR="0" lvl="3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Calibri"/>
              <a:buAutoNum type="arabicPeriod"/>
            </a:pPr>
            <a:r>
              <a:rPr lang="ko-KR" altLang="en-US" sz="1400" b="1" i="0" u="sng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출품작 설명서 작성 </a:t>
            </a:r>
            <a:r>
              <a:rPr lang="ko-KR" altLang="en-US" b="1" u="sng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항목</a:t>
            </a:r>
            <a:r>
              <a:rPr lang="en-US" altLang="ko-KR" sz="1400" b="0" i="0" u="none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(3page)</a:t>
            </a:r>
            <a:r>
              <a:rPr lang="ko-KR" altLang="en-US" sz="1400" b="0" i="0" u="none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에 맞게 작성하며 </a:t>
            </a:r>
            <a:r>
              <a:rPr lang="ko-KR" altLang="en-US" sz="1400" b="1" i="0" u="sng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항목을 빠짐없이</a:t>
            </a:r>
            <a:r>
              <a:rPr lang="ko-KR" altLang="en-US" sz="1400" b="0" i="0" u="none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 작성합니다</a:t>
            </a:r>
            <a:r>
              <a:rPr lang="en-US" altLang="ko-KR" sz="1400" b="0" i="0" u="none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.</a:t>
            </a:r>
            <a:endParaRPr lang="ko-KR" altLang="en-US" dirty="0"/>
          </a:p>
          <a:p>
            <a:pPr marL="1714500" marR="0" lvl="3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Calibri"/>
              <a:buAutoNum type="arabicPeriod"/>
            </a:pPr>
            <a:r>
              <a:rPr lang="ko-KR" altLang="en-US" b="1" u="sng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출품작</a:t>
            </a:r>
            <a:r>
              <a:rPr lang="ko-KR" altLang="en-US" sz="1400" b="1" i="0" u="sng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 설명서 양식을 임의 수정하지 않고 내용이 해당 페이지</a:t>
            </a:r>
            <a:r>
              <a:rPr lang="ko-KR" altLang="en-US" sz="1400" b="0" i="0" u="none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를 넘어가지 않게 작성합니다</a:t>
            </a:r>
            <a:r>
              <a:rPr lang="en-US" altLang="ko-KR" sz="1400" b="0" i="0" u="none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.</a:t>
            </a:r>
            <a:endParaRPr lang="ko-KR" altLang="en-US" dirty="0"/>
          </a:p>
          <a:p>
            <a:pPr marL="1714500" marR="0" lvl="3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Calibri"/>
              <a:buAutoNum type="arabicPeriod"/>
            </a:pPr>
            <a:r>
              <a:rPr lang="ko-KR" altLang="en-US" sz="1400" b="0" i="0" u="none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폰트는 </a:t>
            </a:r>
            <a:r>
              <a:rPr lang="ko-KR" altLang="en-US" sz="1400" b="1" i="0" u="sng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맑은 고딕</a:t>
            </a:r>
            <a:r>
              <a:rPr lang="ko-KR" altLang="en-US" sz="1400" b="0" i="0" u="none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으로 작성합니다</a:t>
            </a:r>
            <a:r>
              <a:rPr lang="en-US" altLang="ko-KR" sz="1400" b="0" i="0" u="none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. </a:t>
            </a:r>
            <a:endParaRPr lang="ko-KR" altLang="en-US"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0" marR="0" lvl="3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Calibri"/>
              <a:buAutoNum type="arabicPeriod"/>
            </a:pPr>
            <a:r>
              <a:rPr lang="ko-KR" altLang="en-US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출품작 사</a:t>
            </a:r>
            <a:r>
              <a:rPr lang="ko-KR" altLang="en-US" sz="1400" b="0" i="0" u="none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진은 </a:t>
            </a:r>
            <a:r>
              <a:rPr lang="ko-KR" altLang="en-US" sz="1400" b="1" i="0" u="sng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구획되어 있는 영역에 삽입</a:t>
            </a:r>
            <a:r>
              <a:rPr lang="ko-KR" altLang="en-US" sz="1400" b="0" i="0" u="none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해주세요</a:t>
            </a:r>
            <a:r>
              <a:rPr lang="en-US" altLang="ko-KR" sz="1400" b="0" i="0" u="none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.</a:t>
            </a:r>
            <a:endParaRPr lang="ko-KR" altLang="en-US" sz="1400" b="0" i="0" u="none" strike="noStrike" cap="none" dirty="0">
              <a:solidFill>
                <a:srgbClr val="0C0C0C"/>
              </a:solidFill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1714500" marR="0" lvl="3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Calibri"/>
              <a:buAutoNum type="arabicPeriod"/>
            </a:pPr>
            <a:r>
              <a:rPr lang="ko-KR" altLang="en-US" sz="1400" b="0" i="0" u="none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출품작이 다수인 경우 </a:t>
            </a:r>
            <a:r>
              <a:rPr lang="ko-KR" altLang="en-US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출품작</a:t>
            </a:r>
            <a:r>
              <a:rPr lang="ko-KR" altLang="en-US" sz="1400" b="0" i="0" u="none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 설명서를 각각 작성해 제출합니다</a:t>
            </a:r>
            <a:r>
              <a:rPr lang="en-US" altLang="ko-KR" sz="1400" b="0" i="0" u="none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.</a:t>
            </a:r>
            <a:endParaRPr lang="ko-KR" altLang="en-US"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0" marR="0" lvl="3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Calibri"/>
              <a:buAutoNum type="arabicPeriod"/>
            </a:pPr>
            <a:r>
              <a:rPr lang="ko-KR" altLang="en-US" sz="1400" b="0" i="0" u="none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출품작 사진이 많으신 경우 </a:t>
            </a:r>
            <a:r>
              <a:rPr lang="en-US" altLang="ko-KR" sz="1400" b="0" i="0" u="none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4page </a:t>
            </a:r>
            <a:r>
              <a:rPr lang="ko-KR" altLang="en-US" sz="1400" b="0" i="0" u="none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의 “출품작 </a:t>
            </a:r>
            <a:r>
              <a:rPr lang="ko-KR" altLang="en-US" sz="1400" b="0" i="0" u="none" strike="noStrike" cap="none" dirty="0" err="1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사진”을</a:t>
            </a:r>
            <a:r>
              <a:rPr lang="ko-KR" altLang="en-US" sz="1400" b="0" i="0" u="none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 복사하여 작성해주세요</a:t>
            </a:r>
            <a:r>
              <a:rPr lang="en-US" altLang="ko-KR" sz="1400" b="0" i="0" u="none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. </a:t>
            </a:r>
            <a:endParaRPr lang="ko-KR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Google Shape;40;p5"/>
          <p:cNvGraphicFramePr/>
          <p:nvPr>
            <p:extLst>
              <p:ext uri="{D42A27DB-BD31-4B8C-83A1-F6EECF244321}">
                <p14:modId xmlns:p14="http://schemas.microsoft.com/office/powerpoint/2010/main" val="2895149441"/>
              </p:ext>
            </p:extLst>
          </p:nvPr>
        </p:nvGraphicFramePr>
        <p:xfrm>
          <a:off x="273050" y="734910"/>
          <a:ext cx="4656142" cy="401650"/>
        </p:xfrm>
        <a:graphic>
          <a:graphicData uri="http://schemas.openxmlformats.org/drawingml/2006/table">
            <a:tbl>
              <a:tblPr firstCol="1" bandRow="1">
                <a:noFill/>
                <a:tableStyleId>{9A0BD518-3BF2-4FA3-AB15-343FC1F98C9C}</a:tableStyleId>
              </a:tblPr>
              <a:tblGrid>
                <a:gridCol w="7270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290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16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u="none" strike="noStrike" cap="none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분야</a:t>
                      </a:r>
                      <a:endParaRPr sz="1000" u="none" strike="noStrike" cap="none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Malgun Gothic"/>
                        <a:buNone/>
                      </a:pPr>
                      <a:r>
                        <a:rPr lang="en-US" sz="1000" b="0" u="none" strike="noStrike" cap="none" dirty="0">
                          <a:solidFill>
                            <a:srgbClr val="0070C0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(</a:t>
                      </a:r>
                      <a:r>
                        <a:rPr lang="ko-KR" altLang="en-US" sz="1000" b="0" u="none" strike="noStrike" cap="none" dirty="0">
                          <a:solidFill>
                            <a:srgbClr val="0070C0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회화</a:t>
                      </a:r>
                      <a:r>
                        <a:rPr lang="en-US" altLang="ko-KR" sz="1000" b="0" u="none" strike="noStrike" cap="none" dirty="0">
                          <a:solidFill>
                            <a:srgbClr val="0070C0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, </a:t>
                      </a:r>
                      <a:r>
                        <a:rPr lang="ko-KR" altLang="en-US" sz="1000" b="0" u="none" strike="noStrike" cap="none" dirty="0">
                          <a:solidFill>
                            <a:srgbClr val="0070C0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조각</a:t>
                      </a:r>
                      <a:r>
                        <a:rPr lang="en-US" altLang="ko-KR" sz="1000" b="0" u="none" strike="noStrike" cap="none" dirty="0">
                          <a:solidFill>
                            <a:srgbClr val="0070C0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, </a:t>
                      </a:r>
                      <a:r>
                        <a:rPr lang="ko-KR" altLang="en-US" sz="1000" b="0" u="none" strike="noStrike" cap="none" dirty="0">
                          <a:solidFill>
                            <a:srgbClr val="0070C0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공예</a:t>
                      </a:r>
                      <a:r>
                        <a:rPr lang="en-US" altLang="ko-KR" sz="1000" b="0" u="none" strike="noStrike" cap="none" dirty="0">
                          <a:solidFill>
                            <a:srgbClr val="0070C0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 </a:t>
                      </a:r>
                      <a:r>
                        <a:rPr lang="ko-KR" altLang="en-US" sz="1000" b="0" u="none" strike="noStrike" cap="none" dirty="0">
                          <a:solidFill>
                            <a:srgbClr val="0070C0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등</a:t>
                      </a:r>
                      <a:r>
                        <a:rPr lang="en-US" altLang="ko-KR" sz="1000" b="0" u="none" strike="noStrike" cap="none" dirty="0">
                          <a:solidFill>
                            <a:srgbClr val="0070C0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)</a:t>
                      </a:r>
                      <a:endParaRPr sz="1000" b="0" u="none" strike="noStrike" cap="none" dirty="0">
                        <a:solidFill>
                          <a:srgbClr val="0070C0"/>
                        </a:solidFill>
                        <a:latin typeface="Malgun Gothic"/>
                        <a:ea typeface="Malgun Gothic"/>
                        <a:cs typeface="Malgun Gothic"/>
                        <a:sym typeface="Malgun Gothic"/>
                      </a:endParaRPr>
                    </a:p>
                  </a:txBody>
                  <a:tcPr marL="91450" marR="91450" marT="45725" marB="45725" anchor="ctr">
                    <a:lnL w="9525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41" name="Google Shape;41;p5"/>
          <p:cNvGraphicFramePr/>
          <p:nvPr>
            <p:extLst>
              <p:ext uri="{D42A27DB-BD31-4B8C-83A1-F6EECF244321}">
                <p14:modId xmlns:p14="http://schemas.microsoft.com/office/powerpoint/2010/main" val="3253250227"/>
              </p:ext>
            </p:extLst>
          </p:nvPr>
        </p:nvGraphicFramePr>
        <p:xfrm>
          <a:off x="273051" y="1233372"/>
          <a:ext cx="4656142" cy="2433753"/>
        </p:xfrm>
        <a:graphic>
          <a:graphicData uri="http://schemas.openxmlformats.org/drawingml/2006/table">
            <a:tbl>
              <a:tblPr firstCol="1" bandRow="1">
                <a:noFill/>
                <a:tableStyleId>{9A0BD518-3BF2-4FA3-AB15-343FC1F98C9C}</a:tableStyleId>
              </a:tblPr>
              <a:tblGrid>
                <a:gridCol w="7270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40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65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629208"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1" u="none" strike="noStrike" cap="none" dirty="0">
                          <a:solidFill>
                            <a:schemeClr val="dk1"/>
                          </a:solidFill>
                        </a:rPr>
                        <a:t>작품</a:t>
                      </a:r>
                      <a:endParaRPr sz="1000" b="1" u="none" strike="noStrike" cap="none" dirty="0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u="none" strike="noStrike" cap="none" dirty="0">
                          <a:solidFill>
                            <a:schemeClr val="dk1"/>
                          </a:solidFill>
                        </a:rPr>
                        <a:t>정보</a:t>
                      </a:r>
                      <a:endParaRPr sz="1000" b="1" u="none" strike="noStrike" cap="none" dirty="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/>
                        <a:t>작품</a:t>
                      </a:r>
                      <a:endParaRPr sz="1000" u="none" strike="noStrike" cap="none" dirty="0"/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 dirty="0"/>
                        <a:t>기획의도</a:t>
                      </a:r>
                      <a:endParaRPr sz="1000" u="none" strike="noStrike" cap="none" dirty="0"/>
                    </a:p>
                  </a:txBody>
                  <a:tcPr marL="91450" marR="91450" marT="45725" marB="45725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 dirty="0"/>
                    </a:p>
                  </a:txBody>
                  <a:tcPr marL="91450" marR="91450" marT="45725" marB="45725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4545">
                <a:tc vMerge="1">
                  <a:txBody>
                    <a:bodyPr/>
                    <a:lstStyle/>
                    <a:p>
                      <a:endParaRPr lang="ko-KR"/>
                    </a:p>
                  </a:txBody>
                  <a:tcPr>
                    <a:lnT w="9525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/>
                        <a:t>설치 및 관리</a:t>
                      </a:r>
                      <a:endParaRPr sz="1000" u="none" strike="noStrike" cap="none" dirty="0"/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 dirty="0"/>
                        <a:t>유의사항</a:t>
                      </a:r>
                      <a:endParaRPr sz="1000" u="none" strike="noStrike" cap="none" dirty="0"/>
                    </a:p>
                  </a:txBody>
                  <a:tcPr marL="91450" marR="91450" marT="45725" marB="45725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i="1" u="none" strike="noStrike" cap="none" dirty="0">
                        <a:solidFill>
                          <a:srgbClr val="7F7F7F"/>
                        </a:solidFill>
                      </a:endParaRPr>
                    </a:p>
                  </a:txBody>
                  <a:tcPr marL="91450" marR="91450" marT="45725" marB="45725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42" name="Google Shape;42;p5"/>
          <p:cNvGraphicFramePr/>
          <p:nvPr>
            <p:extLst>
              <p:ext uri="{D42A27DB-BD31-4B8C-83A1-F6EECF244321}">
                <p14:modId xmlns:p14="http://schemas.microsoft.com/office/powerpoint/2010/main" val="2681591672"/>
              </p:ext>
            </p:extLst>
          </p:nvPr>
        </p:nvGraphicFramePr>
        <p:xfrm>
          <a:off x="4986969" y="734910"/>
          <a:ext cx="4645981" cy="5754790"/>
        </p:xfrm>
        <a:graphic>
          <a:graphicData uri="http://schemas.openxmlformats.org/drawingml/2006/table">
            <a:tbl>
              <a:tblPr firstCol="1" bandRow="1">
                <a:noFill/>
                <a:tableStyleId>{9A0BD518-3BF2-4FA3-AB15-343FC1F98C9C}</a:tableStyleId>
              </a:tblPr>
              <a:tblGrid>
                <a:gridCol w="4665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95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198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77395">
                <a:tc rowSpan="2"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1" u="none" strike="noStrike" cap="none" dirty="0">
                          <a:solidFill>
                            <a:schemeClr val="dk1"/>
                          </a:solidFill>
                        </a:rPr>
                        <a:t>작품</a:t>
                      </a:r>
                      <a:endParaRPr sz="1000" b="1" u="none" strike="noStrike" cap="none" dirty="0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u="none" strike="noStrike" cap="none" dirty="0">
                          <a:solidFill>
                            <a:schemeClr val="dk1"/>
                          </a:solidFill>
                        </a:rPr>
                        <a:t>소개</a:t>
                      </a:r>
                      <a:endParaRPr sz="1000" b="1" u="none" strike="noStrike" cap="none" dirty="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 dirty="0"/>
                        <a:t>국문</a:t>
                      </a:r>
                      <a:endParaRPr sz="1400" u="none" strike="noStrike" cap="none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7395">
                <a:tc v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 dirty="0"/>
                        <a:t>영문</a:t>
                      </a:r>
                      <a:endParaRPr sz="1400" u="none" strike="noStrike" cap="none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3" name="Google Shape;43;p5"/>
          <p:cNvSpPr/>
          <p:nvPr/>
        </p:nvSpPr>
        <p:spPr>
          <a:xfrm>
            <a:off x="273051" y="327580"/>
            <a:ext cx="2862036" cy="308271"/>
          </a:xfrm>
          <a:prstGeom prst="rect">
            <a:avLst/>
          </a:prstGeom>
          <a:noFill/>
          <a:ln w="25400" cap="flat" cmpd="sng">
            <a:solidFill>
              <a:srgbClr val="31538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-KR" sz="1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응모번호      </a:t>
            </a:r>
            <a:r>
              <a:rPr lang="ko-KR" sz="1050" b="1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주최측 기입(공란)</a:t>
            </a:r>
            <a:r>
              <a:rPr lang="ko-KR" sz="1050" b="0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400" b="0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44;p5"/>
          <p:cNvSpPr/>
          <p:nvPr/>
        </p:nvSpPr>
        <p:spPr>
          <a:xfrm>
            <a:off x="3247481" y="328902"/>
            <a:ext cx="6385469" cy="305627"/>
          </a:xfrm>
          <a:prstGeom prst="rect">
            <a:avLst/>
          </a:prstGeom>
          <a:noFill/>
          <a:ln w="25400" cap="flat" cmpd="sng">
            <a:solidFill>
              <a:srgbClr val="31538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b="1" dirty="0">
                <a:solidFill>
                  <a:schemeClr val="dk1"/>
                </a:solidFill>
              </a:rPr>
              <a:t>출품작</a:t>
            </a:r>
            <a:r>
              <a:rPr lang="ko-KR" sz="1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명</a:t>
            </a:r>
            <a:r>
              <a:rPr lang="en-US" altLang="ko-KR" sz="1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r>
              <a:rPr lang="ko-KR" sz="1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                           </a:t>
            </a:r>
            <a:r>
              <a:rPr lang="en-US" altLang="ko-KR" sz="1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</a:t>
            </a:r>
            <a:r>
              <a:rPr lang="ko-KR" sz="1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(영문 :                                                )</a:t>
            </a:r>
            <a:endParaRPr sz="14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45" name="Google Shape;45;p5"/>
          <p:cNvGraphicFramePr/>
          <p:nvPr>
            <p:extLst>
              <p:ext uri="{D42A27DB-BD31-4B8C-83A1-F6EECF244321}">
                <p14:modId xmlns:p14="http://schemas.microsoft.com/office/powerpoint/2010/main" val="444695485"/>
              </p:ext>
            </p:extLst>
          </p:nvPr>
        </p:nvGraphicFramePr>
        <p:xfrm>
          <a:off x="273051" y="3742500"/>
          <a:ext cx="4682492" cy="2747199"/>
        </p:xfrm>
        <a:graphic>
          <a:graphicData uri="http://schemas.openxmlformats.org/drawingml/2006/table">
            <a:tbl>
              <a:tblPr firstCol="1" bandRow="1">
                <a:noFill/>
                <a:tableStyleId>{9A0BD518-3BF2-4FA3-AB15-343FC1F98C9C}</a:tableStyleId>
              </a:tblPr>
              <a:tblGrid>
                <a:gridCol w="7247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15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00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561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4434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u="none" strike="noStrike" cap="none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제작</a:t>
                      </a:r>
                      <a:endParaRPr lang="en-US" altLang="ko-KR" sz="1000" b="1" u="none" strike="noStrike" cap="none" dirty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u="none" strike="noStrike" cap="none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정보</a:t>
                      </a:r>
                      <a:endParaRPr sz="1000" b="1" u="none" strike="noStrike" cap="none" dirty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rPr lang="ko-KR" altLang="en-US" sz="1050" u="none" strike="noStrike" cap="none" dirty="0">
                          <a:latin typeface="Arial"/>
                          <a:cs typeface="Arial"/>
                          <a:sym typeface="Arial"/>
                        </a:rPr>
                        <a:t>평균제작예상기간</a:t>
                      </a:r>
                      <a:endParaRPr sz="1050" u="none" strike="noStrike" cap="none" dirty="0">
                        <a:latin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 dirty="0"/>
                    </a:p>
                  </a:txBody>
                  <a:tcPr marL="91450" marR="91450" marT="45725" marB="45725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434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1" u="none" strike="noStrike" cap="none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작품</a:t>
                      </a:r>
                      <a:endParaRPr lang="en-US" altLang="ko-KR" sz="1000" b="1" u="none" strike="noStrike" cap="none" dirty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u="none" strike="noStrike" cap="none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가격</a:t>
                      </a:r>
                      <a:endParaRPr sz="1400" u="none" strike="noStrike" cap="none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소비자가</a:t>
                      </a:r>
                      <a:endParaRPr sz="1000" u="none" strike="noStrike" cap="none" dirty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>
                    <a:lnL w="9525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 dirty="0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\ </a:t>
                      </a:r>
                      <a:endParaRPr sz="1000" u="none" strike="noStrike" cap="none" dirty="0">
                        <a:solidFill>
                          <a:schemeClr val="dk1"/>
                        </a:solidFill>
                        <a:latin typeface="Malgun Gothic"/>
                        <a:ea typeface="Malgun Gothic"/>
                        <a:cs typeface="Malgun Gothic"/>
                        <a:sym typeface="Malgun Gothic"/>
                      </a:endParaRPr>
                    </a:p>
                  </a:txBody>
                  <a:tcPr marL="91450" marR="91450" marT="45725" marB="45725" anchor="ctr">
                    <a:lnL w="9525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8256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작품</a:t>
                      </a:r>
                      <a:endParaRPr lang="en-US" altLang="ko-KR" sz="1000" b="1" u="none" strike="noStrike" cap="none" dirty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u="none" strike="noStrike" cap="non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규격</a:t>
                      </a:r>
                      <a:endParaRPr sz="1400" u="none" strike="noStrike" cap="none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Malgun Gothic"/>
                        <a:buNone/>
                      </a:pPr>
                      <a:r>
                        <a:rPr lang="ko-KR" sz="1000" u="none" strike="noStrike" cap="none" dirty="0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(</a:t>
                      </a:r>
                      <a:r>
                        <a:rPr lang="ko-KR" sz="1000" u="none" strike="noStrike" cap="none" dirty="0" err="1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W</a:t>
                      </a:r>
                      <a:r>
                        <a:rPr lang="ko-KR" sz="1000" u="none" strike="noStrike" cap="none" dirty="0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)00 </a:t>
                      </a:r>
                      <a:r>
                        <a:rPr lang="ko-KR" sz="1000" u="none" strike="noStrike" cap="none" dirty="0" err="1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x</a:t>
                      </a:r>
                      <a:r>
                        <a:rPr lang="ko-KR" sz="1000" u="none" strike="noStrike" cap="none" dirty="0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 (</a:t>
                      </a:r>
                      <a:r>
                        <a:rPr lang="ko-KR" sz="1000" u="none" strike="noStrike" cap="none" dirty="0" err="1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D</a:t>
                      </a:r>
                      <a:r>
                        <a:rPr lang="ko-KR" sz="1000" u="none" strike="noStrike" cap="none" dirty="0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)00 </a:t>
                      </a:r>
                      <a:r>
                        <a:rPr lang="ko-KR" sz="1000" u="none" strike="noStrike" cap="none" dirty="0" err="1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x</a:t>
                      </a:r>
                      <a:r>
                        <a:rPr lang="ko-KR" sz="1000" u="none" strike="noStrike" cap="none" dirty="0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 (</a:t>
                      </a:r>
                      <a:r>
                        <a:rPr lang="ko-KR" sz="1000" u="none" strike="noStrike" cap="none" dirty="0" err="1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H</a:t>
                      </a:r>
                      <a:r>
                        <a:rPr lang="ko-KR" sz="1000" u="none" strike="noStrike" cap="none" dirty="0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)00 </a:t>
                      </a:r>
                      <a:r>
                        <a:rPr lang="ko-KR" sz="1000" u="none" strike="noStrike" cap="none" dirty="0" err="1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mm</a:t>
                      </a:r>
                      <a:r>
                        <a:rPr lang="ko-KR" sz="1000" u="none" strike="noStrike" cap="none" dirty="0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  (</a:t>
                      </a:r>
                      <a:r>
                        <a:rPr lang="ko-KR" altLang="en-US" sz="1000" u="none" strike="noStrike" cap="none" dirty="0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설치</a:t>
                      </a:r>
                      <a:r>
                        <a:rPr lang="ko-KR" sz="1000" u="none" strike="noStrike" cap="none" dirty="0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 상품의 경우 전체 사이즈)</a:t>
                      </a:r>
                      <a:endParaRPr sz="1000" u="none" strike="noStrike" cap="none" dirty="0">
                        <a:solidFill>
                          <a:schemeClr val="dk1"/>
                        </a:solidFill>
                        <a:latin typeface="Malgun Gothic"/>
                        <a:ea typeface="Malgun Gothic"/>
                        <a:cs typeface="Malgun Gothic"/>
                        <a:sym typeface="Malgun Gothic"/>
                      </a:endParaRPr>
                    </a:p>
                  </a:txBody>
                  <a:tcPr marL="91450" marR="91450" marT="45725" marB="45725" anchor="ctr">
                    <a:lnL w="9525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1614"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u="none" strike="noStrike" cap="none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소재</a:t>
                      </a:r>
                      <a:endParaRPr sz="1400" u="none" strike="noStrike" cap="none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국문</a:t>
                      </a:r>
                      <a:endParaRPr sz="1400" u="none" strike="noStrike" cap="none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 dirty="0">
                        <a:solidFill>
                          <a:schemeClr val="dk1"/>
                        </a:solidFill>
                        <a:latin typeface="Malgun Gothic"/>
                        <a:ea typeface="Malgun Gothic"/>
                        <a:cs typeface="Malgun Gothic"/>
                        <a:sym typeface="Malgun Gothic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8639">
                <a:tc v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영문</a:t>
                      </a:r>
                      <a:endParaRPr sz="1400" u="none" strike="noStrike" cap="none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 dirty="0">
                        <a:solidFill>
                          <a:schemeClr val="dk1"/>
                        </a:solidFill>
                        <a:latin typeface="Malgun Gothic"/>
                        <a:ea typeface="Malgun Gothic"/>
                        <a:cs typeface="Malgun Gothic"/>
                        <a:sym typeface="Malgun Gothic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6"/>
          <p:cNvSpPr>
            <a:spLocks noGrp="1"/>
          </p:cNvSpPr>
          <p:nvPr>
            <p:ph type="pic" idx="3"/>
          </p:nvPr>
        </p:nvSpPr>
        <p:spPr>
          <a:xfrm>
            <a:off x="325755" y="824511"/>
            <a:ext cx="4456250" cy="288408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51" name="Google Shape;51;p6"/>
          <p:cNvSpPr>
            <a:spLocks noGrp="1"/>
          </p:cNvSpPr>
          <p:nvPr>
            <p:ph type="pic" idx="3"/>
          </p:nvPr>
        </p:nvSpPr>
        <p:spPr>
          <a:xfrm>
            <a:off x="4949006" y="824510"/>
            <a:ext cx="4456250" cy="2884085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52" name="Google Shape;52;p6"/>
          <p:cNvSpPr/>
          <p:nvPr/>
        </p:nvSpPr>
        <p:spPr>
          <a:xfrm>
            <a:off x="325755" y="328902"/>
            <a:ext cx="2809331" cy="346959"/>
          </a:xfrm>
          <a:prstGeom prst="rect">
            <a:avLst/>
          </a:prstGeom>
          <a:solidFill>
            <a:schemeClr val="dk1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16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출품작</a:t>
            </a:r>
            <a:r>
              <a:rPr lang="en-US" altLang="ko-KR" sz="16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ko-KR" sz="16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사진 </a:t>
            </a:r>
            <a:endParaRPr sz="1600" b="1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" name="Google Shape;53;p6"/>
          <p:cNvSpPr/>
          <p:nvPr/>
        </p:nvSpPr>
        <p:spPr>
          <a:xfrm>
            <a:off x="3247481" y="326258"/>
            <a:ext cx="6385469" cy="349603"/>
          </a:xfrm>
          <a:prstGeom prst="rect">
            <a:avLst/>
          </a:prstGeom>
          <a:noFill/>
          <a:ln w="25400" cap="flat" cmpd="sng">
            <a:solidFill>
              <a:srgbClr val="31538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1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출품작</a:t>
            </a:r>
            <a:r>
              <a:rPr lang="ko-KR" sz="1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명</a:t>
            </a:r>
            <a:r>
              <a:rPr lang="en-US" altLang="ko-KR" sz="1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 </a:t>
            </a:r>
            <a:r>
              <a:rPr lang="ko-KR" sz="1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                            (영문 :                                                )</a:t>
            </a:r>
            <a:endParaRPr sz="14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" name="Google Shape;54;p6"/>
          <p:cNvSpPr>
            <a:spLocks noGrp="1"/>
          </p:cNvSpPr>
          <p:nvPr>
            <p:ph type="pic" idx="3"/>
          </p:nvPr>
        </p:nvSpPr>
        <p:spPr>
          <a:xfrm>
            <a:off x="325755" y="3737113"/>
            <a:ext cx="4456250" cy="294198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55" name="Google Shape;55;p6"/>
          <p:cNvSpPr>
            <a:spLocks noGrp="1"/>
          </p:cNvSpPr>
          <p:nvPr>
            <p:ph type="pic" idx="3"/>
          </p:nvPr>
        </p:nvSpPr>
        <p:spPr>
          <a:xfrm>
            <a:off x="4949006" y="3737112"/>
            <a:ext cx="4456250" cy="2941985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ko-KR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167</Words>
  <Application>Microsoft Office PowerPoint</Application>
  <PresentationFormat>A4 용지(210x297mm)</PresentationFormat>
  <Paragraphs>45</Paragraphs>
  <Slides>4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8" baseType="lpstr">
      <vt:lpstr>Malgun Gothic</vt:lpstr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김예지</cp:lastModifiedBy>
  <cp:revision>42</cp:revision>
  <dcterms:created xsi:type="dcterms:W3CDTF">2019-01-30T02:40:17Z</dcterms:created>
  <dcterms:modified xsi:type="dcterms:W3CDTF">2024-06-11T06:04:33Z</dcterms:modified>
</cp:coreProperties>
</file>